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458" r:id="rId2"/>
    <p:sldId id="530" r:id="rId3"/>
    <p:sldId id="532" r:id="rId4"/>
    <p:sldId id="503" r:id="rId5"/>
    <p:sldId id="533" r:id="rId6"/>
    <p:sldId id="504" r:id="rId7"/>
    <p:sldId id="505" r:id="rId8"/>
    <p:sldId id="506" r:id="rId9"/>
    <p:sldId id="485" r:id="rId10"/>
    <p:sldId id="537" r:id="rId11"/>
    <p:sldId id="538" r:id="rId12"/>
    <p:sldId id="509" r:id="rId13"/>
    <p:sldId id="528" r:id="rId14"/>
    <p:sldId id="529" r:id="rId15"/>
    <p:sldId id="511" r:id="rId16"/>
    <p:sldId id="539" r:id="rId17"/>
    <p:sldId id="540" r:id="rId18"/>
    <p:sldId id="510" r:id="rId19"/>
    <p:sldId id="513" r:id="rId20"/>
    <p:sldId id="515" r:id="rId21"/>
    <p:sldId id="517" r:id="rId22"/>
    <p:sldId id="518" r:id="rId23"/>
    <p:sldId id="519" r:id="rId24"/>
    <p:sldId id="520" r:id="rId25"/>
    <p:sldId id="52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9FE"/>
    <a:srgbClr val="6E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77"/>
    <p:restoredTop sz="77599"/>
  </p:normalViewPr>
  <p:slideViewPr>
    <p:cSldViewPr snapToGrid="0" snapToObjects="1">
      <p:cViewPr varScale="1">
        <p:scale>
          <a:sx n="83" d="100"/>
          <a:sy n="83" d="100"/>
        </p:scale>
        <p:origin x="23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8EBFC-05B6-9C46-BD16-F9F33479004A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589FC-1846-0249-85C6-65894CFD5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simple title slide; you can customize if</a:t>
            </a:r>
            <a:r>
              <a:rPr lang="en-US" baseline="0" dirty="0"/>
              <a:t> you’d like.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34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build</a:t>
            </a:r>
            <a:r>
              <a:rPr lang="en-US" baseline="0" dirty="0"/>
              <a:t> upon the built-in modules, the </a:t>
            </a:r>
            <a:r>
              <a:rPr lang="en-US" baseline="0" dirty="0" err="1"/>
              <a:t>NativeScript</a:t>
            </a:r>
            <a:r>
              <a:rPr lang="en-US" baseline="0" dirty="0"/>
              <a:t> community builds and maintains a robust set of </a:t>
            </a:r>
            <a:r>
              <a:rPr lang="en-US" baseline="0" dirty="0" err="1"/>
              <a:t>NativeScript</a:t>
            </a:r>
            <a:r>
              <a:rPr lang="en-US" baseline="0" dirty="0"/>
              <a:t> plugins—adding to the things you functionality you can quickly and easily add to your </a:t>
            </a:r>
            <a:r>
              <a:rPr lang="en-US" baseline="0" dirty="0" err="1"/>
              <a:t>NativeScript</a:t>
            </a:r>
            <a:r>
              <a:rPr lang="en-US" baseline="0" dirty="0"/>
              <a:t> apps.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0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build</a:t>
            </a:r>
            <a:r>
              <a:rPr lang="en-US" baseline="0" dirty="0"/>
              <a:t> upon the built-in modules, the </a:t>
            </a:r>
            <a:r>
              <a:rPr lang="en-US" baseline="0" dirty="0" err="1"/>
              <a:t>NativeScript</a:t>
            </a:r>
            <a:r>
              <a:rPr lang="en-US" baseline="0" dirty="0"/>
              <a:t> community builds and maintains a robust set of </a:t>
            </a:r>
            <a:r>
              <a:rPr lang="en-US" baseline="0" dirty="0" err="1"/>
              <a:t>NativeScript</a:t>
            </a:r>
            <a:r>
              <a:rPr lang="en-US" baseline="0" dirty="0"/>
              <a:t> plugins—adding to the things you functionality you can quickly and easily add to your </a:t>
            </a:r>
            <a:r>
              <a:rPr lang="en-US" baseline="0" dirty="0" err="1"/>
              <a:t>NativeScript</a:t>
            </a:r>
            <a:r>
              <a:rPr lang="en-US" baseline="0" dirty="0"/>
              <a:t> apps.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28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build</a:t>
            </a:r>
            <a:r>
              <a:rPr lang="en-US" baseline="0" dirty="0"/>
              <a:t> upon the built-in modules, the </a:t>
            </a:r>
            <a:r>
              <a:rPr lang="en-US" baseline="0" dirty="0" err="1"/>
              <a:t>NativeScript</a:t>
            </a:r>
            <a:r>
              <a:rPr lang="en-US" baseline="0" dirty="0"/>
              <a:t> community builds and maintains a robust set of </a:t>
            </a:r>
            <a:r>
              <a:rPr lang="en-US" baseline="0" dirty="0" err="1"/>
              <a:t>NativeScript</a:t>
            </a:r>
            <a:r>
              <a:rPr lang="en-US" baseline="0" dirty="0"/>
              <a:t> plugins—adding to the things you functionality you can quickly and easily add to your </a:t>
            </a:r>
            <a:r>
              <a:rPr lang="en-US" baseline="0" dirty="0" err="1"/>
              <a:t>NativeScript</a:t>
            </a:r>
            <a:r>
              <a:rPr lang="en-US" baseline="0" dirty="0"/>
              <a:t> apps.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04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finally, </a:t>
            </a:r>
            <a:r>
              <a:rPr lang="en-US" dirty="0" err="1"/>
              <a:t>NativeScript</a:t>
            </a:r>
            <a:r>
              <a:rPr lang="en-US" baseline="0" dirty="0"/>
              <a:t> provides the ability to leverage native Android and iOS libraries in your applications. This includes jars from places like Android Arsenal, as well as </a:t>
            </a:r>
            <a:r>
              <a:rPr lang="en-US" baseline="0" dirty="0" err="1"/>
              <a:t>resuable</a:t>
            </a:r>
            <a:r>
              <a:rPr lang="en-US" baseline="0" dirty="0"/>
              <a:t> iOS libraries such as </a:t>
            </a:r>
            <a:r>
              <a:rPr lang="en-US" baseline="0" dirty="0" err="1"/>
              <a:t>CocoaPods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9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use </a:t>
            </a:r>
            <a:r>
              <a:rPr lang="en-US" dirty="0" err="1"/>
              <a:t>NativeScript</a:t>
            </a:r>
            <a:r>
              <a:rPr lang="en-US" dirty="0"/>
              <a:t> you join a large and ever-growing</a:t>
            </a:r>
            <a:r>
              <a:rPr lang="en-US" baseline="0" dirty="0"/>
              <a:t> community that spans the world.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92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NativeScript</a:t>
            </a:r>
            <a:r>
              <a:rPr lang="en-US" dirty="0"/>
              <a:t> community</a:t>
            </a:r>
            <a:r>
              <a:rPr lang="en-US" baseline="0" dirty="0"/>
              <a:t> Slack channel is a great place to chat with others in the </a:t>
            </a:r>
            <a:r>
              <a:rPr lang="en-US" baseline="0" dirty="0" err="1"/>
              <a:t>NativeScript</a:t>
            </a:r>
            <a:r>
              <a:rPr lang="en-US" baseline="0" dirty="0"/>
              <a:t> community—over 3000 members!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7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NativeScript</a:t>
            </a:r>
            <a:r>
              <a:rPr lang="en-US" dirty="0"/>
              <a:t> is a free</a:t>
            </a:r>
            <a:r>
              <a:rPr lang="en-US" baseline="0" dirty="0"/>
              <a:t> and open source project, but you can rest assured that there is a major software company backing the project in full. Progress is a Fortune 500 traded company with a long history in the software industry, with well over 1000 employees all around the world.</a:t>
            </a:r>
          </a:p>
          <a:p>
            <a:endParaRPr lang="en-US" baseline="0" dirty="0"/>
          </a:p>
          <a:p>
            <a:r>
              <a:rPr lang="en-US" baseline="0" dirty="0"/>
              <a:t>So how does Progress make money off </a:t>
            </a:r>
            <a:r>
              <a:rPr lang="en-US" baseline="0" dirty="0" err="1"/>
              <a:t>NativeScript</a:t>
            </a:r>
            <a:r>
              <a:rPr lang="en-US" baseline="0" dirty="0"/>
              <a:t>? Two ways.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49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is enterprise</a:t>
            </a:r>
            <a:r>
              <a:rPr lang="en-US" baseline="0" dirty="0"/>
              <a:t> support. If you work for a large company considering building </a:t>
            </a:r>
            <a:r>
              <a:rPr lang="en-US" baseline="0" dirty="0" err="1"/>
              <a:t>NativeScript</a:t>
            </a:r>
            <a:r>
              <a:rPr lang="en-US" baseline="0" dirty="0"/>
              <a:t>-based apps, the </a:t>
            </a:r>
            <a:r>
              <a:rPr lang="en-US" baseline="0" dirty="0" err="1"/>
              <a:t>NativeScript</a:t>
            </a:r>
            <a:r>
              <a:rPr lang="en-US" baseline="0" dirty="0"/>
              <a:t> team provides a variety of support options that can help make your app a success.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9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is premium UI components through a product named UI for </a:t>
            </a:r>
            <a:r>
              <a:rPr lang="en-US" dirty="0" err="1"/>
              <a:t>NativeScript</a:t>
            </a:r>
            <a:r>
              <a:rPr lang="en-US" dirty="0"/>
              <a:t>. UI for NativeScript contains a series of free UI component,</a:t>
            </a:r>
            <a:r>
              <a:rPr lang="en-US" baseline="0" dirty="0"/>
              <a:t> such as calendars, charts, and graphs.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58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24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NativeScript</a:t>
            </a:r>
            <a:r>
              <a:rPr lang="en-US" baseline="0" dirty="0"/>
              <a:t> has been in development for over four years; was first released to the public in March of 2015; and has been growing ever since.</a:t>
            </a:r>
          </a:p>
          <a:p>
            <a:endParaRPr lang="en-US" baseline="0" dirty="0"/>
          </a:p>
          <a:p>
            <a:r>
              <a:rPr lang="en-US" baseline="0" dirty="0"/>
              <a:t>---</a:t>
            </a:r>
          </a:p>
          <a:p>
            <a:endParaRPr lang="en-US" baseline="0" dirty="0"/>
          </a:p>
          <a:p>
            <a:r>
              <a:rPr lang="en-US" baseline="0" dirty="0"/>
              <a:t>If you’d like to give a bit of a history lesson during your slides you can talk about how </a:t>
            </a:r>
            <a:r>
              <a:rPr lang="en-US" baseline="0" dirty="0" err="1"/>
              <a:t>NativeScript</a:t>
            </a:r>
            <a:r>
              <a:rPr lang="en-US" baseline="0" dirty="0"/>
              <a:t> started as a project at </a:t>
            </a:r>
            <a:r>
              <a:rPr lang="en-US" baseline="0" dirty="0" err="1"/>
              <a:t>Telerik</a:t>
            </a:r>
            <a:r>
              <a:rPr lang="en-US" baseline="0" dirty="0"/>
              <a:t> in 2013. </a:t>
            </a:r>
            <a:r>
              <a:rPr lang="en-US" baseline="0" dirty="0" err="1"/>
              <a:t>Telerik</a:t>
            </a:r>
            <a:r>
              <a:rPr lang="en-US" baseline="0" dirty="0"/>
              <a:t> was (and still is) building a lot of tooling for Apache Cordova and </a:t>
            </a:r>
            <a:r>
              <a:rPr lang="en-US" baseline="0" dirty="0" err="1"/>
              <a:t>PhoneGap</a:t>
            </a:r>
            <a:r>
              <a:rPr lang="en-US" baseline="0" dirty="0"/>
              <a:t> applications, and was finding a number of limitations—most notably performance and the difficulty of doing native-y things.</a:t>
            </a:r>
          </a:p>
          <a:p>
            <a:endParaRPr lang="en-US" baseline="0" dirty="0"/>
          </a:p>
          <a:p>
            <a:r>
              <a:rPr lang="en-US" baseline="0" dirty="0" err="1"/>
              <a:t>NativeScript</a:t>
            </a:r>
            <a:r>
              <a:rPr lang="en-US" baseline="0" dirty="0"/>
              <a:t> was borne out of a desire to build a framework that let you use JavaScript to build mobile apps, without the performance and usability limitations inherent to Cordova development.</a:t>
            </a:r>
          </a:p>
          <a:p>
            <a:endParaRPr lang="en-US" baseline="0" dirty="0"/>
          </a:p>
          <a:p>
            <a:r>
              <a:rPr lang="en-US" baseline="0" dirty="0" err="1"/>
              <a:t>Telerik</a:t>
            </a:r>
            <a:r>
              <a:rPr lang="en-US" baseline="0" dirty="0"/>
              <a:t> was acquired by Progress in December of 2014 (thus the </a:t>
            </a:r>
            <a:r>
              <a:rPr lang="en-US" baseline="0" dirty="0" err="1"/>
              <a:t>Telerik</a:t>
            </a:r>
            <a:r>
              <a:rPr lang="en-US" baseline="0" dirty="0"/>
              <a:t> </a:t>
            </a:r>
            <a:r>
              <a:rPr lang="en-US" baseline="0" dirty="0">
                <a:sym typeface="Wingdings"/>
              </a:rPr>
              <a:t> Progress</a:t>
            </a:r>
            <a:r>
              <a:rPr lang="en-US" baseline="0" dirty="0"/>
              <a:t> name change).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47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0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shows </a:t>
            </a:r>
            <a:r>
              <a:rPr lang="en-US" dirty="0" err="1"/>
              <a:t>npm</a:t>
            </a:r>
            <a:r>
              <a:rPr lang="en-US" dirty="0"/>
              <a:t> downloads of the “</a:t>
            </a:r>
            <a:r>
              <a:rPr lang="en-US" dirty="0" err="1"/>
              <a:t>nativescript</a:t>
            </a:r>
            <a:r>
              <a:rPr lang="en-US" dirty="0"/>
              <a:t>” </a:t>
            </a:r>
            <a:r>
              <a:rPr lang="en-US" dirty="0" err="1"/>
              <a:t>npm</a:t>
            </a:r>
            <a:r>
              <a:rPr lang="en-US" baseline="0" dirty="0"/>
              <a:t> package for one full year. The slide backs up the previous slide’s claim that 2017 is a year of mass adoption for </a:t>
            </a:r>
            <a:r>
              <a:rPr lang="en-US" baseline="0" dirty="0" err="1"/>
              <a:t>NativeScript</a:t>
            </a:r>
            <a:r>
              <a:rPr lang="en-US" baseline="0" dirty="0"/>
              <a:t>. You may wish to update this chart with new data at </a:t>
            </a:r>
            <a:r>
              <a:rPr lang="en-US" baseline="0" dirty="0" err="1"/>
              <a:t>npm-stat.com</a:t>
            </a:r>
            <a:r>
              <a:rPr lang="en-US" baseline="0" dirty="0"/>
              <a:t>—follow the link on the slide and update the dates in the dropdowns.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14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the thesis that the rest of the slide deck aims to prove.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88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NativeScript</a:t>
            </a:r>
            <a:r>
              <a:rPr lang="en-US" dirty="0"/>
              <a:t> you build interfaces using truly native UI components. </a:t>
            </a:r>
            <a:r>
              <a:rPr lang="en-US" dirty="0" err="1"/>
              <a:t>NativeScript</a:t>
            </a:r>
            <a:r>
              <a:rPr lang="en-US" dirty="0"/>
              <a:t> does not use HTML; </a:t>
            </a:r>
            <a:r>
              <a:rPr lang="en-US" dirty="0" err="1"/>
              <a:t>NativeScript</a:t>
            </a:r>
            <a:r>
              <a:rPr lang="en-US" dirty="0"/>
              <a:t> does not use </a:t>
            </a:r>
            <a:r>
              <a:rPr lang="en-US" dirty="0" err="1"/>
              <a:t>WebViews</a:t>
            </a:r>
            <a:r>
              <a:rPr lang="en-US" dirty="0"/>
              <a:t>; </a:t>
            </a:r>
            <a:r>
              <a:rPr lang="en-US" dirty="0" err="1"/>
              <a:t>NativeScript</a:t>
            </a:r>
            <a:r>
              <a:rPr lang="en-US" dirty="0"/>
              <a:t> does not use</a:t>
            </a:r>
            <a:r>
              <a:rPr lang="en-US" baseline="0" dirty="0"/>
              <a:t> a DOM.</a:t>
            </a:r>
          </a:p>
          <a:p>
            <a:endParaRPr lang="en-US" baseline="0" dirty="0"/>
          </a:p>
          <a:p>
            <a:r>
              <a:rPr lang="en-US" baseline="0" dirty="0"/>
              <a:t>The result is iOS and Android apps that feel native—because they are. Encourage attendees to multitask and download the “Examples </a:t>
            </a:r>
            <a:r>
              <a:rPr lang="en-US" baseline="0" dirty="0" err="1"/>
              <a:t>NativeScript</a:t>
            </a:r>
            <a:r>
              <a:rPr lang="en-US" baseline="0" dirty="0"/>
              <a:t>” app from the iOS App Store or Google Play to see this performance for themselves.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81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25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</a:t>
            </a:r>
            <a:r>
              <a:rPr lang="en-US" dirty="0" err="1"/>
              <a:t>NativeScript’s</a:t>
            </a:r>
            <a:r>
              <a:rPr lang="en-US" baseline="0" dirty="0"/>
              <a:t> guiding principles is to make it easy to do native things. The </a:t>
            </a:r>
            <a:r>
              <a:rPr lang="en-US" baseline="0" dirty="0" err="1"/>
              <a:t>NativeScript</a:t>
            </a:r>
            <a:r>
              <a:rPr lang="en-US" baseline="0" dirty="0"/>
              <a:t> team believes that your JavaScript-based app should have just as much power as a natively written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69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start </a:t>
            </a:r>
            <a:r>
              <a:rPr lang="en-US" dirty="0" err="1"/>
              <a:t>NativeScript</a:t>
            </a:r>
            <a:r>
              <a:rPr lang="en-US" dirty="0"/>
              <a:t> provides dozens of built-in modules that abstract complex native</a:t>
            </a:r>
            <a:r>
              <a:rPr lang="en-US" baseline="0" dirty="0"/>
              <a:t> functionality behind simple-to-use JavaScript and </a:t>
            </a:r>
            <a:r>
              <a:rPr lang="en-US" baseline="0" dirty="0" err="1"/>
              <a:t>TypeScript</a:t>
            </a:r>
            <a:r>
              <a:rPr lang="en-US" baseline="0" dirty="0"/>
              <a:t> APIs. For example, to allocate a file in a </a:t>
            </a:r>
            <a:r>
              <a:rPr lang="en-US" baseline="0" dirty="0" err="1"/>
              <a:t>NativeScript</a:t>
            </a:r>
            <a:r>
              <a:rPr lang="en-US" baseline="0" dirty="0"/>
              <a:t> app you import a File constructor and invoke it, as opposed to writing the native code you see on the bottom of the screens.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05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number of </a:t>
            </a:r>
            <a:r>
              <a:rPr lang="en-US" dirty="0" err="1"/>
              <a:t>NativeScript</a:t>
            </a:r>
            <a:r>
              <a:rPr lang="en-US" dirty="0"/>
              <a:t> modules that help you build your user</a:t>
            </a:r>
            <a:r>
              <a:rPr lang="en-US" baseline="0" dirty="0"/>
              <a:t> interfaces in markup rather than complex native code. The slide shows the switch component, and you can find the full list at </a:t>
            </a:r>
            <a:r>
              <a:rPr lang="en-US" baseline="0" dirty="0" err="1"/>
              <a:t>docs.nativescript.org</a:t>
            </a:r>
            <a:r>
              <a:rPr lang="en-US" baseline="0" dirty="0"/>
              <a:t>/</a:t>
            </a:r>
            <a:r>
              <a:rPr lang="en-US" baseline="0" dirty="0" err="1"/>
              <a:t>ui</a:t>
            </a:r>
            <a:r>
              <a:rPr lang="en-US" baseline="0" dirty="0"/>
              <a:t>/components.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3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3C59FD"/>
                </a:solidFill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05517"/>
            <a:ext cx="11210923" cy="920363"/>
          </a:xfrm>
        </p:spPr>
        <p:txBody>
          <a:bodyPr/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947" y="1508760"/>
            <a:ext cx="11033237" cy="482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002" y="2898191"/>
            <a:ext cx="8444754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" y="4331797"/>
            <a:ext cx="8444754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9996"/>
          <a:stretch/>
        </p:blipFill>
        <p:spPr>
          <a:xfrm>
            <a:off x="494851" y="3754194"/>
            <a:ext cx="161364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9948" y="2771814"/>
            <a:ext cx="52725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{Hands</a:t>
            </a:r>
            <a:r>
              <a:rPr lang="en-US" sz="8000" b="1" baseline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 on</a:t>
            </a:r>
            <a:r>
              <a:rPr lang="en-US" sz="8000" b="1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}</a:t>
            </a:r>
            <a:endParaRPr lang="en-US" sz="8000" b="1" dirty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5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22698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     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          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389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2" y="1536564"/>
            <a:ext cx="7013234" cy="414496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baseline="0">
                <a:latin typeface="Consolas" charset="0"/>
                <a:ea typeface="Consolas" charset="0"/>
                <a:cs typeface="Consolas" charset="0"/>
              </a:defRPr>
            </a:lvl1pPr>
            <a:lvl2pPr marL="365760" indent="0">
              <a:buNone/>
              <a:defRPr sz="1600" b="1">
                <a:latin typeface="Consolas" charset="0"/>
                <a:ea typeface="Consolas" charset="0"/>
                <a:cs typeface="Consolas" charset="0"/>
              </a:defRPr>
            </a:lvl2pPr>
            <a:lvl3pPr marL="548640" indent="0">
              <a:buNone/>
              <a:defRPr sz="1200" b="1">
                <a:latin typeface="Consolas" charset="0"/>
                <a:ea typeface="Consolas" charset="0"/>
                <a:cs typeface="Consolas" charset="0"/>
              </a:defRPr>
            </a:lvl3pPr>
            <a:lvl4pPr marL="731520" indent="0">
              <a:buNone/>
              <a:defRPr sz="1100" b="1">
                <a:latin typeface="Consolas" charset="0"/>
                <a:ea typeface="Consolas" charset="0"/>
                <a:cs typeface="Consolas" charset="0"/>
              </a:defRPr>
            </a:lvl4pPr>
            <a:lvl5pPr marL="914400" indent="0">
              <a:buNone/>
              <a:defRPr sz="1050" b="1"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 dirty="0"/>
              <a:t>Click to edit </a:t>
            </a:r>
            <a:r>
              <a:rPr lang="en-US"/>
              <a:t>code snippet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06999" y="1536564"/>
            <a:ext cx="3611563" cy="41449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code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112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03021" y="320040"/>
            <a:ext cx="8778240" cy="5943600"/>
          </a:xfrm>
        </p:spPr>
        <p:txBody>
          <a:bodyPr anchor="ctr">
            <a:normAutofit/>
          </a:bodyPr>
          <a:lstStyle>
            <a:lvl1pPr marL="182880" indent="0" algn="ctr">
              <a:buNone/>
              <a:defRPr sz="6600" baseline="0"/>
            </a:lvl1pPr>
            <a:lvl2pPr marL="36576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make</a:t>
            </a:r>
          </a:p>
          <a:p>
            <a:pPr lvl="0"/>
            <a:r>
              <a:rPr lang="en-US" dirty="0"/>
              <a:t>big statement</a:t>
            </a:r>
          </a:p>
        </p:txBody>
      </p:sp>
    </p:spTree>
    <p:extLst>
      <p:ext uri="{BB962C8B-B14F-4D97-AF65-F5344CB8AC3E}">
        <p14:creationId xmlns:p14="http://schemas.microsoft.com/office/powerpoint/2010/main" val="187006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1794510"/>
            <a:ext cx="11210923" cy="459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slide 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598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9" r:id="rId6"/>
    <p:sldLayoutId id="2147483674" r:id="rId7"/>
    <p:sldLayoutId id="2147483666" r:id="rId8"/>
    <p:sldLayoutId id="2147483667" r:id="rId9"/>
    <p:sldLayoutId id="214748366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365760" indent="-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pm-stat.com/charts.html?package=nativescript&amp;from=2016-01-31&amp;to=2017-03-3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8152" y="3019455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Introducing </a:t>
            </a:r>
            <a:r>
              <a:rPr lang="en-US" sz="6600" b="1" dirty="0" err="1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NativeScript</a:t>
            </a:r>
            <a:endParaRPr lang="en-US" sz="6600" b="1" dirty="0">
              <a:solidFill>
                <a:srgbClr val="3D59FE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38152" y="3808001"/>
            <a:ext cx="10344148" cy="1195799"/>
          </a:xfrm>
        </p:spPr>
        <p:txBody>
          <a:bodyPr>
            <a:normAutofit fontScale="92500"/>
          </a:bodyPr>
          <a:lstStyle/>
          <a:p>
            <a:r>
              <a:rPr lang="en-US" dirty="0"/>
              <a:t>An open-source framework for building truly native mobile apps</a:t>
            </a:r>
            <a:br>
              <a:rPr lang="en-US" dirty="0"/>
            </a:br>
            <a:r>
              <a:rPr lang="en-US" dirty="0"/>
              <a:t>with Angular, </a:t>
            </a:r>
            <a:r>
              <a:rPr lang="en-US" dirty="0" err="1"/>
              <a:t>Vue</a:t>
            </a:r>
            <a:r>
              <a:rPr lang="en-US" dirty="0"/>
              <a:t>, TypeScript or JavaScript.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98" y="5816600"/>
            <a:ext cx="2698501" cy="9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58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51443" y="1350458"/>
            <a:ext cx="7912228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First-class Angular and </a:t>
            </a:r>
            <a:r>
              <a:rPr lang="en-US" sz="3200" dirty="0" err="1">
                <a:latin typeface="Avenir Roman" charset="0"/>
                <a:ea typeface="Avenir Roman" charset="0"/>
                <a:cs typeface="Avenir Roman" charset="0"/>
              </a:rPr>
              <a:t>TypeScript</a:t>
            </a:r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 support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9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82880" rIns="91440" bIns="45720" rtlCol="0" anchor="ctr"/>
          <a:lstStyle/>
          <a:p>
            <a:pPr algn="ctr"/>
            <a:r>
              <a:rPr lang="en-US" sz="5467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2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451" y="2588613"/>
            <a:ext cx="2397163" cy="26466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77" y="2920017"/>
            <a:ext cx="1983889" cy="198388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49878" y="3250241"/>
            <a:ext cx="867545" cy="132343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US" sz="8000" dirty="0">
                <a:latin typeface="Avenir Roman" charset="0"/>
                <a:ea typeface="Avenir Roman" charset="0"/>
                <a:cs typeface="Avenir Roman" charset="0"/>
              </a:rPr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31065" y="3250241"/>
            <a:ext cx="867545" cy="132343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US" sz="8000" dirty="0">
                <a:latin typeface="Avenir Roman" charset="0"/>
                <a:ea typeface="Avenir Roman" charset="0"/>
                <a:cs typeface="Avenir Roman" charset="0"/>
              </a:rPr>
              <a:t>=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64" y="2732281"/>
            <a:ext cx="2359361" cy="23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8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7" y="508221"/>
            <a:ext cx="3271664" cy="5608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463" y="220133"/>
            <a:ext cx="5816279" cy="58162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3195" y="256838"/>
            <a:ext cx="1480149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Android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70735" y="220132"/>
            <a:ext cx="753732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iOS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22772" y="1722828"/>
            <a:ext cx="923907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Web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013" y="2368739"/>
            <a:ext cx="7435425" cy="43135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71" y="2663688"/>
            <a:ext cx="4980256" cy="33727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88" y="144607"/>
            <a:ext cx="1041421" cy="11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408" y="3149439"/>
            <a:ext cx="791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Ease of doing native-y things </a:t>
            </a:r>
          </a:p>
        </p:txBody>
      </p:sp>
      <p:sp>
        <p:nvSpPr>
          <p:cNvPr id="5" name="Oval 4"/>
          <p:cNvSpPr/>
          <p:nvPr/>
        </p:nvSpPr>
        <p:spPr>
          <a:xfrm>
            <a:off x="1801672" y="2897082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68524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/>
              <a:t>NativeScript</a:t>
            </a:r>
            <a:r>
              <a:rPr lang="en-US" dirty="0"/>
              <a:t> modules</a:t>
            </a:r>
          </a:p>
        </p:txBody>
      </p:sp>
      <p:pic>
        <p:nvPicPr>
          <p:cNvPr id="5" name="Picture 4" descr="Screen Shot 2015-01-30 at 12.59.57 PM.png"/>
          <p:cNvPicPr>
            <a:picLocks noChangeAspect="1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261" y="4888366"/>
            <a:ext cx="9876666" cy="1152078"/>
          </a:xfrm>
          <a:prstGeom prst="rect">
            <a:avLst/>
          </a:prstGeom>
        </p:spPr>
      </p:pic>
      <p:pic>
        <p:nvPicPr>
          <p:cNvPr id="6" name="Picture 5" descr="Screen Shot 2015-01-30 at 1.02.28 PM.png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261" y="3477717"/>
            <a:ext cx="4631647" cy="5834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815332" y="2419503"/>
            <a:ext cx="1" cy="899786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098839" y="2346418"/>
            <a:ext cx="0" cy="2991700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75398" y="14874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67" y="4921253"/>
            <a:ext cx="1233725" cy="8337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2" y="3233481"/>
            <a:ext cx="1407183" cy="950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67" y="1548491"/>
            <a:ext cx="6726050" cy="11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13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12" y="2894788"/>
            <a:ext cx="2806506" cy="5116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67" y="2583261"/>
            <a:ext cx="3148232" cy="574003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</p:spPr>
        <p:txBody>
          <a:bodyPr/>
          <a:lstStyle/>
          <a:p>
            <a:r>
              <a:rPr lang="en-US" sz="4000" dirty="0" err="1"/>
              <a:t>NativeScript</a:t>
            </a:r>
            <a:r>
              <a:rPr lang="en-US" sz="4000" dirty="0"/>
              <a:t> modules for UIs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705100" y="2261912"/>
            <a:ext cx="2078664" cy="3059388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965512" y="2268212"/>
            <a:ext cx="1822888" cy="3154688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38152" y="12842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6" y="1531612"/>
            <a:ext cx="4051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2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Marketplace Plugins</a:t>
            </a:r>
          </a:p>
          <a:p>
            <a:r>
              <a:rPr lang="en-US" dirty="0"/>
              <a:t>(</a:t>
            </a:r>
            <a:r>
              <a:rPr lang="en-US" dirty="0" err="1"/>
              <a:t>market.nativescript.org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83B846-5C92-604B-96B0-59EF6BF6D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777" y="1724361"/>
            <a:ext cx="9332536" cy="80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60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Marketplace Templates</a:t>
            </a:r>
          </a:p>
          <a:p>
            <a:r>
              <a:rPr lang="en-US" dirty="0"/>
              <a:t>(</a:t>
            </a:r>
            <a:r>
              <a:rPr lang="en-US" dirty="0" err="1"/>
              <a:t>market.nativescript.org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E2E59-DC78-864E-ABF6-CBB350499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82" y="1718280"/>
            <a:ext cx="9165045" cy="792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40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Marketplace Samples</a:t>
            </a:r>
          </a:p>
          <a:p>
            <a:r>
              <a:rPr lang="en-US" dirty="0"/>
              <a:t>(</a:t>
            </a:r>
            <a:r>
              <a:rPr lang="en-US" dirty="0" err="1"/>
              <a:t>market.nativescript.org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5E47B-3B80-9C48-B190-A95F52A10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39" y="1734531"/>
            <a:ext cx="8851726" cy="764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76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69" y="3205523"/>
            <a:ext cx="4062343" cy="804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970" y="3205523"/>
            <a:ext cx="3627230" cy="80433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Reuse existing native </a:t>
            </a:r>
          </a:p>
          <a:p>
            <a:r>
              <a:rPr lang="en-US" dirty="0"/>
              <a:t>Android and iOS libraries</a:t>
            </a:r>
          </a:p>
        </p:txBody>
      </p:sp>
    </p:spTree>
    <p:extLst>
      <p:ext uri="{BB962C8B-B14F-4D97-AF65-F5344CB8AC3E}">
        <p14:creationId xmlns:p14="http://schemas.microsoft.com/office/powerpoint/2010/main" val="391294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01139" y="3079865"/>
            <a:ext cx="791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Vibrant and growing community 💖</a:t>
            </a:r>
          </a:p>
        </p:txBody>
      </p:sp>
      <p:sp>
        <p:nvSpPr>
          <p:cNvPr id="5" name="Oval 4"/>
          <p:cNvSpPr/>
          <p:nvPr/>
        </p:nvSpPr>
        <p:spPr>
          <a:xfrm>
            <a:off x="1672463" y="2823612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7646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9"/>
          <p:cNvSpPr txBox="1"/>
          <p:nvPr/>
        </p:nvSpPr>
        <p:spPr>
          <a:xfrm>
            <a:off x="3422985" y="2280108"/>
            <a:ext cx="3515419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dirty="0"/>
              <a:t>Alex Ziskind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78F582-9816-AB46-BE6C-6A911ACE9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05" y="2382232"/>
            <a:ext cx="1905000" cy="1905000"/>
          </a:xfrm>
          <a:prstGeom prst="rect">
            <a:avLst/>
          </a:prstGeom>
        </p:spPr>
      </p:pic>
      <p:sp>
        <p:nvSpPr>
          <p:cNvPr id="12" name="Shape 89">
            <a:extLst>
              <a:ext uri="{FF2B5EF4-FFF2-40B4-BE49-F238E27FC236}">
                <a16:creationId xmlns:a16="http://schemas.microsoft.com/office/drawing/2014/main" id="{95C63FAF-F128-A34E-9129-1DA0486DAE95}"/>
              </a:ext>
            </a:extLst>
          </p:cNvPr>
          <p:cNvSpPr txBox="1"/>
          <p:nvPr/>
        </p:nvSpPr>
        <p:spPr>
          <a:xfrm>
            <a:off x="3422985" y="2777004"/>
            <a:ext cx="479718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dirty="0"/>
              <a:t>n</a:t>
            </a:r>
            <a:r>
              <a:rPr lang="en" sz="2800" dirty="0" err="1"/>
              <a:t>ativescripting.com</a:t>
            </a:r>
            <a:endParaRPr lang="en" sz="2800" dirty="0"/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84070CF3-01D6-9D48-86CF-3E12E1105EB7}"/>
              </a:ext>
            </a:extLst>
          </p:cNvPr>
          <p:cNvSpPr txBox="1"/>
          <p:nvPr/>
        </p:nvSpPr>
        <p:spPr>
          <a:xfrm>
            <a:off x="3422985" y="3627000"/>
            <a:ext cx="3515419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dirty="0"/>
              <a:t>@</a:t>
            </a:r>
            <a:r>
              <a:rPr lang="en" sz="3600" dirty="0" err="1"/>
              <a:t>digitalix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1712630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/>
              <a:t>NativeScript</a:t>
            </a:r>
            <a:r>
              <a:rPr lang="en-US" dirty="0"/>
              <a:t> community Slack channel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DE94B-42C0-114E-BE7C-B7704535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83" y="1072684"/>
            <a:ext cx="8387412" cy="906912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E99439-3D30-4744-9656-7884CDA0E3E3}"/>
              </a:ext>
            </a:extLst>
          </p:cNvPr>
          <p:cNvCxnSpPr>
            <a:cxnSpLocks/>
          </p:cNvCxnSpPr>
          <p:nvPr/>
        </p:nvCxnSpPr>
        <p:spPr>
          <a:xfrm flipH="1" flipV="1">
            <a:off x="4364610" y="2337847"/>
            <a:ext cx="2055044" cy="2469823"/>
          </a:xfrm>
          <a:prstGeom prst="straightConnector1">
            <a:avLst/>
          </a:prstGeom>
          <a:ln w="6985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142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1443" y="1350456"/>
            <a:ext cx="7912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Supported by a major software company vested in your success </a:t>
            </a:r>
            <a:r>
              <a:rPr lang="mr-IN" sz="3200" dirty="0">
                <a:latin typeface="Avenir Roman" charset="0"/>
                <a:ea typeface="Avenir Roman" charset="0"/>
                <a:cs typeface="Avenir Roman" charset="0"/>
              </a:rPr>
              <a:t>👨‍💼👩‍💼</a:t>
            </a:r>
            <a:endParaRPr lang="en-US" sz="3200" dirty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45" y="2536601"/>
            <a:ext cx="771583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97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1438413"/>
            <a:ext cx="9807017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/>
              <a:t>NativeScript</a:t>
            </a:r>
            <a:r>
              <a:rPr lang="en-US" dirty="0"/>
              <a:t> offers enterprise support</a:t>
            </a:r>
          </a:p>
        </p:txBody>
      </p:sp>
    </p:spTree>
    <p:extLst>
      <p:ext uri="{BB962C8B-B14F-4D97-AF65-F5344CB8AC3E}">
        <p14:creationId xmlns:p14="http://schemas.microsoft.com/office/powerpoint/2010/main" val="1944394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UI for NativeScript: premium UI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C03B8-0DFE-4348-8CCA-2F46CC096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76" y="1072684"/>
            <a:ext cx="9604217" cy="77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73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Reasons to use </a:t>
            </a:r>
            <a:r>
              <a:rPr lang="en-US" dirty="0" err="1"/>
              <a:t>NativeScript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8152" y="1851489"/>
            <a:ext cx="11180107" cy="4905599"/>
          </a:xfrm>
        </p:spPr>
        <p:txBody>
          <a:bodyPr/>
          <a:lstStyle/>
          <a:p>
            <a:r>
              <a:rPr lang="en-US" b="1" dirty="0"/>
              <a:t>1</a:t>
            </a:r>
            <a:r>
              <a:rPr lang="en-US" dirty="0"/>
              <a:t>) Rich, animated native UI</a:t>
            </a:r>
          </a:p>
          <a:p>
            <a:r>
              <a:rPr lang="en-US" b="1" dirty="0"/>
              <a:t>2</a:t>
            </a:r>
            <a:r>
              <a:rPr lang="en-US" dirty="0"/>
              <a:t>) Maximum code and skill reusability</a:t>
            </a:r>
          </a:p>
          <a:p>
            <a:r>
              <a:rPr lang="en-US" b="1" dirty="0"/>
              <a:t>3</a:t>
            </a:r>
            <a:r>
              <a:rPr lang="en-US" dirty="0"/>
              <a:t>) Ease of doing native-y things</a:t>
            </a:r>
          </a:p>
          <a:p>
            <a:r>
              <a:rPr lang="en-US" b="1" dirty="0"/>
              <a:t>4</a:t>
            </a:r>
            <a:r>
              <a:rPr lang="en-US" dirty="0"/>
              <a:t>) Vibrant and growing community</a:t>
            </a:r>
          </a:p>
          <a:p>
            <a:r>
              <a:rPr lang="en-US" b="1" dirty="0"/>
              <a:t>5</a:t>
            </a:r>
            <a:r>
              <a:rPr lang="en-US" dirty="0"/>
              <a:t>) Supported by a major software company</a:t>
            </a:r>
          </a:p>
        </p:txBody>
      </p:sp>
    </p:spTree>
    <p:extLst>
      <p:ext uri="{BB962C8B-B14F-4D97-AF65-F5344CB8AC3E}">
        <p14:creationId xmlns:p14="http://schemas.microsoft.com/office/powerpoint/2010/main" val="264388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get started!</a:t>
            </a:r>
          </a:p>
        </p:txBody>
      </p:sp>
    </p:spTree>
    <p:extLst>
      <p:ext uri="{BB962C8B-B14F-4D97-AF65-F5344CB8AC3E}">
        <p14:creationId xmlns:p14="http://schemas.microsoft.com/office/powerpoint/2010/main" val="114265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  <a:p>
            <a:pPr lvl="1"/>
            <a:r>
              <a:rPr lang="en-US" dirty="0"/>
              <a:t>9:00 AM – 9:30 AM</a:t>
            </a:r>
          </a:p>
          <a:p>
            <a:r>
              <a:rPr lang="en-US" dirty="0"/>
              <a:t>Warmup Exercises</a:t>
            </a:r>
          </a:p>
          <a:p>
            <a:pPr lvl="1"/>
            <a:r>
              <a:rPr lang="en-US" dirty="0"/>
              <a:t>9:30 AM – 12:00 PM</a:t>
            </a:r>
          </a:p>
          <a:p>
            <a:r>
              <a:rPr lang="en-US" dirty="0"/>
              <a:t>Build an app</a:t>
            </a:r>
          </a:p>
          <a:p>
            <a:pPr lvl="1"/>
            <a:r>
              <a:rPr lang="en-US" dirty="0"/>
              <a:t>1:00 PM – 4:00 PM</a:t>
            </a:r>
          </a:p>
        </p:txBody>
      </p:sp>
    </p:spTree>
    <p:extLst>
      <p:ext uri="{BB962C8B-B14F-4D97-AF65-F5344CB8AC3E}">
        <p14:creationId xmlns:p14="http://schemas.microsoft.com/office/powerpoint/2010/main" val="56566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43"/>
          <p:cNvCxnSpPr/>
          <p:nvPr/>
        </p:nvCxnSpPr>
        <p:spPr>
          <a:xfrm>
            <a:off x="604659" y="3449319"/>
            <a:ext cx="10619999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7" name="TextBox 16"/>
          <p:cNvSpPr txBox="1"/>
          <p:nvPr/>
        </p:nvSpPr>
        <p:spPr>
          <a:xfrm>
            <a:off x="131014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96206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8227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68336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5440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9241" y="2283350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Early prototypes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71330" y="2283350"/>
            <a:ext cx="1578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“Core” engineering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89529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Public launch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07436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Adoption ramp-up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69056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Mass adoption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168783" y="1718490"/>
            <a:ext cx="1899693" cy="3461657"/>
          </a:xfrm>
          <a:prstGeom prst="rect">
            <a:avLst/>
          </a:prstGeom>
          <a:noFill/>
          <a:ln w="5715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324665" y="5742589"/>
            <a:ext cx="2791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latin typeface="Avenir Roman" charset="0"/>
                <a:ea typeface="Avenir Roman" charset="0"/>
                <a:cs typeface="Avenir Roman" charset="0"/>
              </a:rPr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182853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2488" y="525463"/>
            <a:ext cx="11339512" cy="547687"/>
          </a:xfrm>
        </p:spPr>
        <p:txBody>
          <a:bodyPr>
            <a:normAutofit fontScale="90000"/>
          </a:bodyPr>
          <a:lstStyle/>
          <a:p>
            <a:r>
              <a:rPr lang="en-US"/>
              <a:t>Hybrid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81926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Web</a:t>
            </a:r>
          </a:p>
        </p:txBody>
      </p:sp>
      <p:sp>
        <p:nvSpPr>
          <p:cNvPr id="7" name="Oval 6"/>
          <p:cNvSpPr/>
          <p:nvPr/>
        </p:nvSpPr>
        <p:spPr>
          <a:xfrm>
            <a:off x="9280902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Native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22171" y="2169763"/>
            <a:ext cx="5873856" cy="2030279"/>
            <a:chOff x="3022171" y="2169763"/>
            <a:chExt cx="5873856" cy="2030279"/>
          </a:xfrm>
        </p:grpSpPr>
        <p:sp>
          <p:nvSpPr>
            <p:cNvPr id="8" name="Oval 7"/>
            <p:cNvSpPr/>
            <p:nvPr/>
          </p:nvSpPr>
          <p:spPr>
            <a:xfrm>
              <a:off x="4932445" y="2169763"/>
              <a:ext cx="2030279" cy="2030279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Roboto Light" charset="0"/>
                  <a:ea typeface="Roboto Light" charset="0"/>
                  <a:cs typeface="Roboto Light" charset="0"/>
                </a:rPr>
                <a:t>Hybrid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3022171" y="3184903"/>
              <a:ext cx="156532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7330699" y="3184903"/>
              <a:ext cx="156532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228773" y="4393151"/>
            <a:ext cx="2464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Reach</a:t>
            </a:r>
          </a:p>
          <a:p>
            <a:r>
              <a:rPr lang="en-US" sz="2400" dirty="0"/>
              <a:t>Code/Skill Reuse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17072" y="4393151"/>
            <a:ext cx="2955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Richness</a:t>
            </a:r>
          </a:p>
          <a:p>
            <a:pPr algn="r"/>
            <a:r>
              <a:rPr lang="en-US" sz="2400" dirty="0"/>
              <a:t>Premium experience</a:t>
            </a:r>
          </a:p>
          <a:p>
            <a:pPr algn="r"/>
            <a:r>
              <a:rPr lang="en-US" sz="2400" dirty="0"/>
              <a:t>Device APIs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11883" y="4531650"/>
            <a:ext cx="19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Best of both?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7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39956" y="5328286"/>
            <a:ext cx="83918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Roman" charset="0"/>
                <a:ea typeface="Avenir Roman" charset="0"/>
                <a:cs typeface="Avenir Roman" charset="0"/>
                <a:hlinkClick r:id="rId3"/>
              </a:rPr>
              <a:t>https://npm-stat.com/charts.html?package=nativescript&amp;from=2016-01-31&amp;to=2017-03-31</a:t>
            </a:r>
            <a:r>
              <a:rPr lang="en-US" sz="2800" dirty="0">
                <a:latin typeface="Avenir Roman" charset="0"/>
                <a:ea typeface="Avenir Roman" charset="0"/>
                <a:cs typeface="Avenir Roman" charset="0"/>
              </a:rPr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425053"/>
            <a:ext cx="11662412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algn="ctr"/>
            <a:r>
              <a:rPr lang="en-US" dirty="0" err="1"/>
              <a:t>npm</a:t>
            </a:r>
            <a:r>
              <a:rPr lang="en-US" dirty="0"/>
              <a:t> downloads of the </a:t>
            </a:r>
            <a:r>
              <a:rPr lang="en-US" dirty="0" err="1">
                <a:solidFill>
                  <a:srgbClr val="3D59FE"/>
                </a:solidFill>
              </a:rPr>
              <a:t>nativescript</a:t>
            </a:r>
            <a:r>
              <a:rPr lang="en-US" dirty="0"/>
              <a:t> package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328" y="1288090"/>
            <a:ext cx="9231086" cy="372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33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56814" y="449249"/>
            <a:ext cx="11965718" cy="5943600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NativeScript</a:t>
            </a:r>
            <a:r>
              <a:rPr lang="en-US" sz="5400" dirty="0"/>
              <a:t> is the best tool for cross-platform native app development 🎉</a:t>
            </a:r>
          </a:p>
        </p:txBody>
      </p:sp>
    </p:spTree>
    <p:extLst>
      <p:ext uri="{BB962C8B-B14F-4D97-AF65-F5344CB8AC3E}">
        <p14:creationId xmlns:p14="http://schemas.microsoft.com/office/powerpoint/2010/main" val="543867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03021" y="409492"/>
            <a:ext cx="8778240" cy="5943600"/>
          </a:xfrm>
        </p:spPr>
        <p:txBody>
          <a:bodyPr/>
          <a:lstStyle/>
          <a:p>
            <a:r>
              <a:rPr lang="en-US" dirty="0"/>
              <a:t>5 reasons</a:t>
            </a:r>
          </a:p>
        </p:txBody>
      </p:sp>
    </p:spTree>
    <p:extLst>
      <p:ext uri="{BB962C8B-B14F-4D97-AF65-F5344CB8AC3E}">
        <p14:creationId xmlns:p14="http://schemas.microsoft.com/office/powerpoint/2010/main" val="1962194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s_qsf-demo.mov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9798" y="449431"/>
            <a:ext cx="3205236" cy="5699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49680" y="2536969"/>
            <a:ext cx="3579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Search for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“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Examples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NativeScript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”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in the iOS App Store or Google Play to try this app out for yourself.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005" y="2517290"/>
            <a:ext cx="3461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Rich, animated, “no compromise” native UI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(with shared UI code)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58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NativeScript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smtClean="0">
            <a:latin typeface="Avenir Roman" charset="0"/>
            <a:ea typeface="Avenir Roman" charset="0"/>
            <a:cs typeface="Avenir Roma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tiveScript" id="{1DD0F66E-17CD-554C-BB62-9F50BFE51727}" vid="{C2684EA3-23DA-714C-9258-6DFDE6413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NativeScript</Template>
  <TotalTime>7202</TotalTime>
  <Words>1076</Words>
  <Application>Microsoft Macintosh PowerPoint</Application>
  <PresentationFormat>Widescreen</PresentationFormat>
  <Paragraphs>124</Paragraphs>
  <Slides>25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Avenir Heavy</vt:lpstr>
      <vt:lpstr>Avenir Light</vt:lpstr>
      <vt:lpstr>Avenir Roman</vt:lpstr>
      <vt:lpstr>Calibri</vt:lpstr>
      <vt:lpstr>Consolas</vt:lpstr>
      <vt:lpstr>Lato</vt:lpstr>
      <vt:lpstr>Open Sans</vt:lpstr>
      <vt:lpstr>Roboto Light</vt:lpstr>
      <vt:lpstr>NativeScript</vt:lpstr>
      <vt:lpstr>Introducing NativeScript</vt:lpstr>
      <vt:lpstr>PowerPoint Presentation</vt:lpstr>
      <vt:lpstr>Agenda!</vt:lpstr>
      <vt:lpstr>PowerPoint Presentation</vt:lpstr>
      <vt:lpstr>Hybrid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NativeScript modules for UIs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Reasons to use NativeScript</vt:lpstr>
      <vt:lpstr>Let’s get started!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Overview</dc:title>
  <dc:creator>Todd Anglin</dc:creator>
  <cp:lastModifiedBy>Alex Ziskind</cp:lastModifiedBy>
  <cp:revision>166</cp:revision>
  <dcterms:created xsi:type="dcterms:W3CDTF">2016-04-07T02:45:18Z</dcterms:created>
  <dcterms:modified xsi:type="dcterms:W3CDTF">2019-01-14T14:30:55Z</dcterms:modified>
</cp:coreProperties>
</file>